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61" r:id="rId3"/>
    <p:sldId id="258" r:id="rId4"/>
    <p:sldId id="259" r:id="rId5"/>
    <p:sldId id="262" r:id="rId6"/>
    <p:sldId id="260" r:id="rId7"/>
    <p:sldId id="263" r:id="rId8"/>
    <p:sldId id="265" r:id="rId9"/>
    <p:sldId id="264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DB3B-CAD8-4009-9233-98803F9DCC47}" type="datetimeFigureOut">
              <a:rPr lang="pl-PL" smtClean="0"/>
              <a:t>2016-08-11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58F3D-F69B-4C87-B30A-CFA62A377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54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95304-34FD-4710-84AE-17C061F793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48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pr-wabrzezno.rbip.mojregion.inf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entrum-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2500" y="2060848"/>
            <a:ext cx="2905501" cy="223224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207568" y="1196752"/>
            <a:ext cx="68407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cs typeface="Times New Roman" panose="02020603050405020304" pitchFamily="18" charset="0"/>
              </a:rPr>
              <a:t>Projekt Partnerski, pn. Rodzina w Centrum </a:t>
            </a:r>
          </a:p>
          <a:p>
            <a:pPr algn="ctr"/>
            <a:endParaRPr lang="pl-PL" sz="2000" dirty="0">
              <a:cs typeface="Times New Roman" panose="02020603050405020304" pitchFamily="18" charset="0"/>
            </a:endParaRPr>
          </a:p>
          <a:p>
            <a:pPr algn="ctr"/>
            <a:r>
              <a:rPr lang="pl-PL" sz="2000" dirty="0">
                <a:cs typeface="Times New Roman" panose="02020603050405020304" pitchFamily="18" charset="0"/>
              </a:rPr>
              <a:t>Regionalny Program Operacyjny </a:t>
            </a:r>
          </a:p>
          <a:p>
            <a:pPr algn="ctr"/>
            <a:r>
              <a:rPr lang="pl-PL" sz="2000" dirty="0">
                <a:cs typeface="Times New Roman" panose="02020603050405020304" pitchFamily="18" charset="0"/>
              </a:rPr>
              <a:t>Województwa Kujawsko-Pomorskiego </a:t>
            </a:r>
          </a:p>
          <a:p>
            <a:pPr algn="ctr"/>
            <a:r>
              <a:rPr lang="pl-PL" sz="2000" dirty="0">
                <a:cs typeface="Times New Roman" panose="02020603050405020304" pitchFamily="18" charset="0"/>
              </a:rPr>
              <a:t>na lata 2014-2020 </a:t>
            </a:r>
          </a:p>
          <a:p>
            <a:pPr algn="ctr"/>
            <a:endParaRPr lang="pl-PL" dirty="0"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cs typeface="Times New Roman" panose="02020603050405020304" pitchFamily="18" charset="0"/>
              </a:rPr>
              <a:t>Oś Priorytetowa 9</a:t>
            </a:r>
          </a:p>
          <a:p>
            <a:pPr algn="ctr"/>
            <a:r>
              <a:rPr lang="pl-PL" dirty="0">
                <a:cs typeface="Times New Roman" panose="02020603050405020304" pitchFamily="18" charset="0"/>
              </a:rPr>
              <a:t>Solidarne społeczeństwo</a:t>
            </a:r>
          </a:p>
          <a:p>
            <a:pPr algn="ctr"/>
            <a:r>
              <a:rPr lang="pl-PL" b="1" dirty="0">
                <a:cs typeface="Times New Roman" panose="02020603050405020304" pitchFamily="18" charset="0"/>
              </a:rPr>
              <a:t>Działanie 9.3</a:t>
            </a:r>
          </a:p>
          <a:p>
            <a:pPr algn="ctr"/>
            <a:r>
              <a:rPr lang="pl-PL" dirty="0">
                <a:cs typeface="Times New Roman" panose="02020603050405020304" pitchFamily="18" charset="0"/>
              </a:rPr>
              <a:t>Rozwój usług zdrowotnych i społecznych</a:t>
            </a:r>
          </a:p>
          <a:p>
            <a:pPr algn="ctr"/>
            <a:r>
              <a:rPr lang="pl-PL" b="1" dirty="0">
                <a:cs typeface="Times New Roman" panose="02020603050405020304" pitchFamily="18" charset="0"/>
              </a:rPr>
              <a:t>Poddziałanie 9.3.2</a:t>
            </a:r>
          </a:p>
          <a:p>
            <a:pPr algn="ctr"/>
            <a:r>
              <a:rPr lang="pl-PL" dirty="0">
                <a:cs typeface="Times New Roman" panose="02020603050405020304" pitchFamily="18" charset="0"/>
              </a:rPr>
              <a:t>Rozwój usług społecznych</a:t>
            </a:r>
          </a:p>
        </p:txBody>
      </p:sp>
      <p:pic>
        <p:nvPicPr>
          <p:cNvPr id="10" name="Obraz 9" descr="herby part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3544" y="315390"/>
            <a:ext cx="9144000" cy="518514"/>
          </a:xfrm>
          <a:prstGeom prst="rect">
            <a:avLst/>
          </a:prstGeom>
        </p:spPr>
      </p:pic>
      <p:pic>
        <p:nvPicPr>
          <p:cNvPr id="8" name="Obraz 7" descr="plakat EFS_jpeg.jpg"/>
          <p:cNvPicPr/>
          <p:nvPr/>
        </p:nvPicPr>
        <p:blipFill>
          <a:blip r:embed="rId4" cstate="print"/>
          <a:srcRect t="72664"/>
          <a:stretch>
            <a:fillRect/>
          </a:stretch>
        </p:blipFill>
        <p:spPr>
          <a:xfrm>
            <a:off x="1524001" y="5129808"/>
            <a:ext cx="914399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77334" y="1558345"/>
            <a:ext cx="8596668" cy="448301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arenR" startAt="5"/>
            </a:pPr>
            <a:r>
              <a:rPr lang="pl-PL" dirty="0"/>
              <a:t>Grupa wsparcia dla rodzin naturalnych i zastępczych – 5 </a:t>
            </a:r>
            <a:r>
              <a:rPr lang="pl-PL" dirty="0" smtClean="0"/>
              <a:t>spotkań</a:t>
            </a:r>
            <a:endParaRPr lang="pl-PL" dirty="0"/>
          </a:p>
          <a:p>
            <a:pPr algn="just">
              <a:lnSpc>
                <a:spcPct val="150000"/>
              </a:lnSpc>
              <a:buFont typeface="+mj-lt"/>
              <a:buAutoNum type="arabicParenR" startAt="6"/>
            </a:pPr>
            <a:r>
              <a:rPr lang="pl-PL" dirty="0"/>
              <a:t>Szkolenia jednodniowe dla </a:t>
            </a:r>
            <a:r>
              <a:rPr lang="pl-PL" dirty="0" smtClean="0"/>
              <a:t>wolontariuszy - </a:t>
            </a:r>
            <a:r>
              <a:rPr lang="pl-PL" dirty="0"/>
              <a:t>1 szkolenie </a:t>
            </a:r>
            <a:r>
              <a:rPr lang="pl-PL" dirty="0" smtClean="0"/>
              <a:t>(8 </a:t>
            </a:r>
            <a:r>
              <a:rPr lang="pl-PL" dirty="0"/>
              <a:t>godz</a:t>
            </a:r>
            <a:r>
              <a:rPr lang="pl-PL" dirty="0" smtClean="0"/>
              <a:t>.)</a:t>
            </a:r>
            <a:endParaRPr lang="pl-PL" dirty="0"/>
          </a:p>
          <a:p>
            <a:pPr algn="just">
              <a:lnSpc>
                <a:spcPct val="150000"/>
              </a:lnSpc>
              <a:buFont typeface="+mj-lt"/>
              <a:buAutoNum type="arabicParenR" startAt="7"/>
            </a:pPr>
            <a:r>
              <a:rPr lang="pl-PL" dirty="0"/>
              <a:t>Wyjazdy edukacyjne 5-dniowe, wzmacniające więzi i relacje pomiędzy rodzicami i dziećmi – 1 wyjazd</a:t>
            </a:r>
          </a:p>
          <a:p>
            <a:pPr algn="just">
              <a:lnSpc>
                <a:spcPct val="150000"/>
              </a:lnSpc>
              <a:buFont typeface="+mj-lt"/>
              <a:buAutoNum type="arabicParenR" startAt="8"/>
            </a:pPr>
            <a:r>
              <a:rPr lang="pl-PL" dirty="0" err="1"/>
              <a:t>Superwizja</a:t>
            </a:r>
            <a:r>
              <a:rPr lang="pl-PL" dirty="0"/>
              <a:t> rodzin zastępczych - 6 godz.</a:t>
            </a:r>
          </a:p>
          <a:p>
            <a:pPr algn="just">
              <a:lnSpc>
                <a:spcPct val="150000"/>
              </a:lnSpc>
              <a:buFont typeface="+mj-lt"/>
              <a:buAutoNum type="arabicParenR" startAt="9"/>
            </a:pPr>
            <a:r>
              <a:rPr lang="pl-PL" dirty="0"/>
              <a:t>Warsztaty dla osób przebywających i opuszczających piecze zastępczą- 2 warsztaty po 5 godz.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Ponadto w roku 2018 realizowane będą  2 spotkania dotyczące rodzinnych form pieczy zastępczej oraz placówek opiekuńczo- wychowawczych do 14 dzieci.</a:t>
            </a:r>
          </a:p>
          <a:p>
            <a:pPr algn="just">
              <a:lnSpc>
                <a:spcPct val="150000"/>
              </a:lnSpc>
              <a:buFont typeface="+mj-lt"/>
              <a:buAutoNum type="arabicParenR" startAt="4"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251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72912" y="1133341"/>
            <a:ext cx="8596668" cy="5357611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 smtClean="0"/>
              <a:t>WARUNKI UCZESTNICTWA W PROJEKCIE</a:t>
            </a:r>
          </a:p>
          <a:p>
            <a:pPr marL="0" indent="0" algn="just">
              <a:buNone/>
            </a:pPr>
            <a:r>
              <a:rPr lang="pl-PL" dirty="0" smtClean="0"/>
              <a:t>Kandydaci, którzy chcą uczestniczyć w szkoleniach realizowanych w ramach projektu, musza spełniać następujące warunki formalne:</a:t>
            </a:r>
          </a:p>
          <a:p>
            <a:pPr algn="just">
              <a:buFont typeface="+mj-lt"/>
              <a:buAutoNum type="arabicParenR"/>
            </a:pPr>
            <a:r>
              <a:rPr lang="pl-PL" dirty="0"/>
              <a:t>p</a:t>
            </a:r>
            <a:r>
              <a:rPr lang="pl-PL" dirty="0" smtClean="0"/>
              <a:t>rzynależeć do grup docelowych projektu;</a:t>
            </a:r>
          </a:p>
          <a:p>
            <a:pPr algn="just">
              <a:buFont typeface="+mj-lt"/>
              <a:buAutoNum type="arabicParenR"/>
            </a:pPr>
            <a:r>
              <a:rPr lang="pl-PL" dirty="0" smtClean="0"/>
              <a:t>posiadać zameldowanie (stałe lub czasowe) na terenie danego powiatu;</a:t>
            </a:r>
          </a:p>
          <a:p>
            <a:pPr algn="just">
              <a:buFont typeface="+mj-lt"/>
              <a:buAutoNum type="arabicParenR"/>
            </a:pPr>
            <a:r>
              <a:rPr lang="pl-PL" dirty="0"/>
              <a:t>n</a:t>
            </a:r>
            <a:r>
              <a:rPr lang="pl-PL" dirty="0" smtClean="0"/>
              <a:t>ie korzystać z takich samych form wsparcia jednocześnie w </a:t>
            </a:r>
            <a:r>
              <a:rPr lang="pl-PL" dirty="0"/>
              <a:t>ż</a:t>
            </a:r>
            <a:r>
              <a:rPr lang="pl-PL" dirty="0" smtClean="0"/>
              <a:t>adnym innym projekcie współfinansowanym przez Europejski Fundusz Społeczny;</a:t>
            </a:r>
          </a:p>
          <a:p>
            <a:pPr algn="just">
              <a:buFont typeface="+mj-lt"/>
              <a:buAutoNum type="arabicParenR"/>
            </a:pPr>
            <a:r>
              <a:rPr lang="pl-PL" dirty="0"/>
              <a:t>o</a:t>
            </a:r>
            <a:r>
              <a:rPr lang="pl-PL" dirty="0" smtClean="0"/>
              <a:t>soby, które zostaną zakwalifikowane do uczestnictwa w Projekcie, zobowiązane są do podpisania i przedłożenia następujących dokumentów: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d</a:t>
            </a:r>
            <a:r>
              <a:rPr lang="pl-PL" sz="1800" dirty="0" smtClean="0"/>
              <a:t>eklaracji uczestnictwa w projekcie,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w</a:t>
            </a:r>
            <a:r>
              <a:rPr lang="pl-PL" sz="1800" dirty="0" smtClean="0"/>
              <a:t>ypełnionego formularza zgłoszeniowego,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oświadczenia uczestnika projektu w tym zgody na przetwarzanie danych osobowych i wizerunku,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i</a:t>
            </a:r>
            <a:r>
              <a:rPr lang="pl-PL" sz="1800" dirty="0" smtClean="0"/>
              <a:t>nnych dokumentów niezbędnych do rozpoczęcia udziału w projekcie.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4327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32635" y="1593919"/>
            <a:ext cx="7938634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/>
              <a:t>Wszelkie informacje o projekcie oraz regulamin rekrutacji uczestników do projektu dostępne będą na stronie internetowej tut. Centrum: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 smtClean="0"/>
              <a:t> </a:t>
            </a:r>
            <a:r>
              <a:rPr lang="pl-PL" dirty="0" smtClean="0">
                <a:hlinkClick r:id="rId3"/>
              </a:rPr>
              <a:t>www.pcpr-wabrzezno.rbip.mojregion.info</a:t>
            </a:r>
            <a:endParaRPr lang="pl-PL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412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 smtClean="0"/>
              <a:t>Projekt „ Rodzina w Centrum” realizowany jest przez Regionalny Ośrodek Polityki Społecznej w Toruniu w partnerstwie z:</a:t>
            </a:r>
          </a:p>
          <a:p>
            <a:pPr lvl="1" algn="just">
              <a:lnSpc>
                <a:spcPct val="150000"/>
              </a:lnSpc>
            </a:pPr>
            <a:r>
              <a:rPr lang="pl-PL" sz="1800" dirty="0" smtClean="0"/>
              <a:t> 3 Miejskimi Ośrodkami Pomocy Rodzinie</a:t>
            </a:r>
          </a:p>
          <a:p>
            <a:pPr lvl="1" algn="just">
              <a:lnSpc>
                <a:spcPct val="150000"/>
              </a:lnSpc>
            </a:pPr>
            <a:r>
              <a:rPr lang="pl-PL" sz="1800" dirty="0" smtClean="0"/>
              <a:t>1 Miejskim Ośrodkiem Pomocy Społecznej</a:t>
            </a:r>
          </a:p>
          <a:p>
            <a:pPr lvl="1" algn="just">
              <a:lnSpc>
                <a:spcPct val="150000"/>
              </a:lnSpc>
            </a:pPr>
            <a:r>
              <a:rPr lang="pl-PL" sz="1800" dirty="0" smtClean="0"/>
              <a:t>19 Powiatowymi Centrami Pomocy Rodzinie z Województwa </a:t>
            </a:r>
            <a:r>
              <a:rPr lang="pl-PL" sz="1800" dirty="0"/>
              <a:t>K</a:t>
            </a:r>
            <a:r>
              <a:rPr lang="pl-PL" sz="1800" dirty="0" smtClean="0"/>
              <a:t>ujawsko - Pomorskiego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Okres realizacji projektu : od 01.07.2016 r. do 30.06.2018 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90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44759" y="2160589"/>
            <a:ext cx="8067421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l-PL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/>
              <a:t>Działania w ramach projektu przyczynią się do rozwoju i poprawy dostępu do usług wsparcia rodziny i pieczy zastępczej, a tym samym zapewnią rodzinom możliwość lepszego funkcjonowania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538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77334" y="1352282"/>
            <a:ext cx="8596668" cy="5048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900" b="1" dirty="0" smtClean="0"/>
              <a:t>Projekt skierowany jest do: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Osób przebywających w pieczy zastępczej;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Osób sprawujących rodzinną pieczę zastępczą;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Osób opuszczających pieczę zastępczą;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Osób w rodzinach przeżywających trudności w pełnieniu funkcji opiekuńczo – wychowawczych (tj. rodziny objęte wsparciem asystenta rodziny);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Kandydatów do sprawowania rodzinnej pieczy zastępczej;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Osób prowadzących rodzinne domy dziecka;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Dyrektorów placówek opiekuńczo – wychowawczych typu rodzinnego;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Wolontariuszy;</a:t>
            </a:r>
          </a:p>
          <a:p>
            <a:pPr lvl="1" algn="just">
              <a:lnSpc>
                <a:spcPct val="150000"/>
              </a:lnSpc>
            </a:pPr>
            <a:r>
              <a:rPr lang="pl-PL" b="1" dirty="0" smtClean="0"/>
              <a:t>Innych osób, których udział w projekcie jest niezbędny do skutecznego wsparcia osób zagrożonych ubóstwem lub wykluczeniem społecznym.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2524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/>
              <a:t>W ramach projektu zostanie utworzone Centrum Wspierania Rodziny (CWR), celem którego będzie zapewnienie szerokiego dostępu do specjalistycznych usług wsparcia rodziny i pieczy zastępczej dla rodzin naturalnych i zastępczych poprzez zbudowanie zintegrowanego systemu pomocy dla rodzin w Województwie Kujawsko –Pomorskim.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212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77334" y="1133341"/>
            <a:ext cx="8596668" cy="53318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Zaplanowano m. in. następujące formy wsparcia:</a:t>
            </a:r>
          </a:p>
          <a:p>
            <a:pPr marL="0" indent="0" algn="just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sz="2000" b="1" dirty="0" smtClean="0"/>
              <a:t> W roku 2016:</a:t>
            </a:r>
          </a:p>
          <a:p>
            <a:pPr algn="just">
              <a:buFont typeface="+mj-lt"/>
              <a:buAutoNum type="arabicParenR"/>
            </a:pPr>
            <a:r>
              <a:rPr lang="pl-PL" dirty="0" smtClean="0"/>
              <a:t>Poradnictwo specjalistyczne, w tym: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pedagogiczne – 50 godz.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poradnictwo psychiatryczne 15 porad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prawne 50 porad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psychologiczne 50 godz.</a:t>
            </a:r>
          </a:p>
          <a:p>
            <a:pPr algn="just">
              <a:buFont typeface="+mj-lt"/>
              <a:buAutoNum type="arabicParenR" startAt="2"/>
            </a:pPr>
            <a:r>
              <a:rPr lang="pl-PL" dirty="0" smtClean="0"/>
              <a:t>Grupa wsparcia dla rodzin naturalnych i zastępczych – 2 spotkania</a:t>
            </a:r>
          </a:p>
          <a:p>
            <a:pPr algn="just">
              <a:buFont typeface="+mj-lt"/>
              <a:buAutoNum type="arabicParenR" startAt="3"/>
            </a:pPr>
            <a:r>
              <a:rPr lang="pl-PL" dirty="0" err="1" smtClean="0"/>
              <a:t>Superwizja</a:t>
            </a:r>
            <a:r>
              <a:rPr lang="pl-PL" dirty="0" smtClean="0"/>
              <a:t> rodzin zastępczych - 6 godz.</a:t>
            </a:r>
          </a:p>
          <a:p>
            <a:pPr algn="just">
              <a:buFont typeface="+mj-lt"/>
              <a:buAutoNum type="arabicParenR" startAt="4"/>
            </a:pPr>
            <a:r>
              <a:rPr lang="pl-PL" dirty="0" smtClean="0"/>
              <a:t>Warsztaty dla osób przebywających i opuszczających piecze zastępczą- 2 warsztaty po 5 godz. dydaktycznych</a:t>
            </a:r>
          </a:p>
        </p:txBody>
      </p:sp>
    </p:spTree>
    <p:extLst>
      <p:ext uri="{BB962C8B-B14F-4D97-AF65-F5344CB8AC3E}">
        <p14:creationId xmlns:p14="http://schemas.microsoft.com/office/powerpoint/2010/main" val="263141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77334" y="965915"/>
            <a:ext cx="8827274" cy="51000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b="1" dirty="0" smtClean="0"/>
              <a:t>W roku 2017:</a:t>
            </a:r>
          </a:p>
          <a:p>
            <a:pPr algn="just">
              <a:buFont typeface="+mj-lt"/>
              <a:buAutoNum type="arabicParenR"/>
            </a:pPr>
            <a:r>
              <a:rPr lang="pl-PL" dirty="0" smtClean="0"/>
              <a:t>Poradnictwo specjalistyczne, </a:t>
            </a:r>
            <a:r>
              <a:rPr lang="pl-PL" smtClean="0"/>
              <a:t>w tym:</a:t>
            </a:r>
            <a:endParaRPr lang="pl-PL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pedagogiczne – 50 godz.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poradnictwo psychiatryczne 50 porad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prawne 50 porad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psychologiczne 50 godz.</a:t>
            </a:r>
          </a:p>
          <a:p>
            <a:pPr algn="just">
              <a:buFont typeface="+mj-lt"/>
              <a:buAutoNum type="arabicParenR" startAt="2"/>
            </a:pPr>
            <a:r>
              <a:rPr lang="pl-PL" dirty="0" smtClean="0"/>
              <a:t>Mediacje rodzinne – 48 godz.</a:t>
            </a:r>
          </a:p>
          <a:p>
            <a:pPr algn="just">
              <a:buFont typeface="+mj-lt"/>
              <a:buAutoNum type="arabicParenR" startAt="2"/>
            </a:pPr>
            <a:r>
              <a:rPr lang="pl-PL" dirty="0" smtClean="0"/>
              <a:t>Terapia rodzinna i grupowa – 48 spotkań</a:t>
            </a:r>
          </a:p>
          <a:p>
            <a:pPr algn="just">
              <a:buFont typeface="+mj-lt"/>
              <a:buAutoNum type="arabicParenR" startAt="2"/>
            </a:pPr>
            <a:r>
              <a:rPr lang="pl-PL" dirty="0" smtClean="0"/>
              <a:t>Warsztaty jednodniowe wzmacniające kompetencje rodzicielskie – 2 warsztaty po 5 godz. Podczas warsztatów dzieci będą miały zapewnione zajęcia animacyjne</a:t>
            </a:r>
          </a:p>
          <a:p>
            <a:pPr algn="just">
              <a:buFont typeface="+mj-lt"/>
              <a:buAutoNum type="arabicParenR" startAt="2"/>
            </a:pPr>
            <a:r>
              <a:rPr lang="pl-PL" dirty="0" smtClean="0"/>
              <a:t>Grupa wsparcia dla rodzin naturalnych i zastępczych – 10 spotkania</a:t>
            </a:r>
          </a:p>
          <a:p>
            <a:pPr algn="just">
              <a:buFont typeface="+mj-lt"/>
              <a:buAutoNum type="arabicParenR" startAt="2"/>
            </a:pPr>
            <a:r>
              <a:rPr lang="pl-PL" dirty="0" smtClean="0"/>
              <a:t>Szkolenia jednodniowe dla wolontariuszy- 1 szkolenie - 8 godz.</a:t>
            </a:r>
          </a:p>
          <a:p>
            <a:pPr algn="just">
              <a:buFont typeface="+mj-lt"/>
              <a:buAutoNum type="arabicParenR" startAt="4"/>
            </a:pPr>
            <a:endParaRPr lang="pl-PL" dirty="0" smtClean="0"/>
          </a:p>
          <a:p>
            <a:pPr algn="just">
              <a:buFont typeface="+mj-lt"/>
              <a:buAutoNum type="arabicParenR" startAt="4"/>
            </a:pPr>
            <a:endParaRPr lang="pl-PL" dirty="0" smtClean="0"/>
          </a:p>
          <a:p>
            <a:pPr marL="0" indent="0" algn="just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72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77333" y="1609859"/>
            <a:ext cx="8814397" cy="443150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+mj-lt"/>
              <a:buAutoNum type="arabicParenR" startAt="7"/>
            </a:pPr>
            <a:r>
              <a:rPr lang="pl-PL" dirty="0"/>
              <a:t>Wyjazdy edukacyjne 5-dniowe, wzmacniające więzi i relacje pomiędzy rodzicami i dziećmi – 1 wyjazd</a:t>
            </a:r>
          </a:p>
          <a:p>
            <a:pPr algn="just">
              <a:lnSpc>
                <a:spcPct val="150000"/>
              </a:lnSpc>
              <a:buFont typeface="+mj-lt"/>
              <a:buAutoNum type="arabicParenR" startAt="8"/>
            </a:pPr>
            <a:r>
              <a:rPr lang="pl-PL" dirty="0" err="1"/>
              <a:t>Superwizja</a:t>
            </a:r>
            <a:r>
              <a:rPr lang="pl-PL" dirty="0"/>
              <a:t> rodzin zastępczych - 12 godz.</a:t>
            </a:r>
          </a:p>
          <a:p>
            <a:pPr algn="just">
              <a:lnSpc>
                <a:spcPct val="150000"/>
              </a:lnSpc>
              <a:buFont typeface="+mj-lt"/>
              <a:buAutoNum type="arabicParenR" startAt="9"/>
            </a:pPr>
            <a:r>
              <a:rPr lang="pl-PL" dirty="0"/>
              <a:t>Warsztaty dla osób przebywających i opuszczających piecze </a:t>
            </a:r>
            <a:r>
              <a:rPr lang="pl-PL" dirty="0" smtClean="0"/>
              <a:t>zastępczą - </a:t>
            </a:r>
            <a:r>
              <a:rPr lang="pl-PL" dirty="0"/>
              <a:t>2 warsztaty po 5 godz.</a:t>
            </a:r>
          </a:p>
          <a:p>
            <a:pPr algn="just">
              <a:lnSpc>
                <a:spcPct val="150000"/>
              </a:lnSpc>
              <a:buFont typeface="+mj-lt"/>
              <a:buAutoNum type="arabicParenR" startAt="10"/>
            </a:pPr>
            <a:r>
              <a:rPr lang="pl-PL" dirty="0"/>
              <a:t>Bon edukacyjny dla osób opuszczających </a:t>
            </a:r>
            <a:r>
              <a:rPr lang="pl-PL" dirty="0" smtClean="0"/>
              <a:t>pieczę </a:t>
            </a:r>
            <a:r>
              <a:rPr lang="pl-PL" dirty="0"/>
              <a:t>zastępczą – 5 bonów po 1000 zł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Ponadto w roku 2017 realizowane będą 3 spotkania dotyczące rodzinnych form pieczy zastępczej oraz placówek opiekuńczo- wychowawczych do 14 dzieci.</a:t>
            </a:r>
          </a:p>
        </p:txBody>
      </p:sp>
    </p:spTree>
    <p:extLst>
      <p:ext uri="{BB962C8B-B14F-4D97-AF65-F5344CB8AC3E}">
        <p14:creationId xmlns:p14="http://schemas.microsoft.com/office/powerpoint/2010/main" val="324193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ziom_kol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5" y="0"/>
            <a:ext cx="6542468" cy="11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18365" y="1133341"/>
            <a:ext cx="8596668" cy="551215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 smtClean="0"/>
              <a:t>W roku 2018:</a:t>
            </a:r>
          </a:p>
          <a:p>
            <a:pPr algn="just">
              <a:lnSpc>
                <a:spcPct val="150000"/>
              </a:lnSpc>
              <a:buFont typeface="+mj-lt"/>
              <a:buAutoNum type="arabicParenR"/>
            </a:pPr>
            <a:r>
              <a:rPr lang="pl-PL" dirty="0" smtClean="0"/>
              <a:t>Poradnictwo specjalistyczne, w tym:</a:t>
            </a:r>
            <a:endParaRPr lang="pl-PL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</a:t>
            </a:r>
            <a:r>
              <a:rPr lang="pl-PL" sz="1800" dirty="0"/>
              <a:t>pedagogiczne – 50 godz.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poradnictwo </a:t>
            </a:r>
            <a:r>
              <a:rPr lang="pl-PL" sz="1800" dirty="0" smtClean="0"/>
              <a:t>psychiatryczne - 15 </a:t>
            </a:r>
            <a:r>
              <a:rPr lang="pl-PL" sz="1800" dirty="0"/>
              <a:t>porad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prawne - </a:t>
            </a:r>
            <a:r>
              <a:rPr lang="pl-PL" sz="1800" dirty="0"/>
              <a:t>50 porad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p</a:t>
            </a:r>
            <a:r>
              <a:rPr lang="pl-PL" sz="1800" dirty="0" smtClean="0"/>
              <a:t>oradnictwo psychologiczne - 50 </a:t>
            </a:r>
            <a:r>
              <a:rPr lang="pl-PL" sz="1800" dirty="0"/>
              <a:t>godz.</a:t>
            </a:r>
          </a:p>
          <a:p>
            <a:pPr algn="just">
              <a:lnSpc>
                <a:spcPct val="150000"/>
              </a:lnSpc>
              <a:buFont typeface="+mj-lt"/>
              <a:buAutoNum type="arabicParenR" startAt="2"/>
            </a:pPr>
            <a:r>
              <a:rPr lang="pl-PL" dirty="0"/>
              <a:t>Mediacje rodzinne – </a:t>
            </a:r>
            <a:r>
              <a:rPr lang="pl-PL" dirty="0" smtClean="0"/>
              <a:t>24 </a:t>
            </a:r>
            <a:r>
              <a:rPr lang="pl-PL" dirty="0"/>
              <a:t>godz.</a:t>
            </a:r>
          </a:p>
          <a:p>
            <a:pPr algn="just">
              <a:lnSpc>
                <a:spcPct val="150000"/>
              </a:lnSpc>
              <a:buFont typeface="+mj-lt"/>
              <a:buAutoNum type="arabicParenR" startAt="2"/>
            </a:pPr>
            <a:r>
              <a:rPr lang="pl-PL" dirty="0"/>
              <a:t>Terapia rodzinna i grupowa – </a:t>
            </a:r>
            <a:r>
              <a:rPr lang="pl-PL" dirty="0" smtClean="0"/>
              <a:t>24 spotkania.</a:t>
            </a:r>
            <a:endParaRPr lang="pl-PL" dirty="0"/>
          </a:p>
          <a:p>
            <a:pPr algn="just">
              <a:lnSpc>
                <a:spcPct val="150000"/>
              </a:lnSpc>
              <a:buFont typeface="+mj-lt"/>
              <a:buAutoNum type="arabicParenR" startAt="2"/>
            </a:pPr>
            <a:r>
              <a:rPr lang="pl-PL" dirty="0"/>
              <a:t>Warsztaty jednodniowe wzmacniające kompetencje rodzicielskie – </a:t>
            </a:r>
            <a:r>
              <a:rPr lang="pl-PL" dirty="0" smtClean="0"/>
              <a:t>2 </a:t>
            </a:r>
            <a:r>
              <a:rPr lang="pl-PL" dirty="0"/>
              <a:t>warsztaty po 5 godz. Podczas warsztatów dzieci będą miały zapewnione zajęcia animacyjne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425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568</TotalTime>
  <Words>740</Words>
  <Application>Microsoft Office PowerPoint</Application>
  <PresentationFormat>Panoramiczny</PresentationFormat>
  <Paragraphs>87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„Rodzina w Centrum”</dc:title>
  <dc:creator>US-01</dc:creator>
  <cp:lastModifiedBy>US-01</cp:lastModifiedBy>
  <cp:revision>31</cp:revision>
  <cp:lastPrinted>2016-08-10T07:45:33Z</cp:lastPrinted>
  <dcterms:created xsi:type="dcterms:W3CDTF">2016-08-09T06:26:45Z</dcterms:created>
  <dcterms:modified xsi:type="dcterms:W3CDTF">2016-08-11T13:29:12Z</dcterms:modified>
</cp:coreProperties>
</file>